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b="def" i="def"/>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blipFill rotWithShape="1">
            <a:blip r:embed="rId1"/>
            <a:srcRect l="0" t="0" r="0" b="0"/>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b="def" i="def"/>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b="def" i="def"/>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12700" cap="flat">
              <a:noFill/>
              <a:miter lim="400000"/>
            </a:ln>
          </a:bottom>
          <a:insideH>
            <a:ln w="12700" cap="flat">
              <a:solidFill>
                <a:srgbClr val="797C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noFill/>
              <a:miter lim="400000"/>
            </a:ln>
          </a:top>
          <a:bottom>
            <a:ln w="12700" cap="flat">
              <a:solidFill>
                <a:srgbClr val="797C80">
                  <a:alpha val="80000"/>
                </a:srgbClr>
              </a:solidFill>
              <a:prstDash val="solid"/>
              <a:miter lim="400000"/>
            </a:ln>
          </a:bottom>
          <a:insideH>
            <a:ln w="12700" cap="flat">
              <a:solidFill>
                <a:srgbClr val="797C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_rels/tableStyles.xml.rels><?xml version="1.0" encoding="UTF-8"?>
<Relationships xmlns="http://schemas.openxmlformats.org/package/2006/relationships"><Relationship Id="rId1" Type="http://schemas.openxmlformats.org/officeDocument/2006/relationships/image" Target="media/image2.png"/></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2387600" y="3568700"/>
            <a:ext cx="19621500" cy="36576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a:r>
              <a:t>Title Text</a:t>
            </a:r>
          </a:p>
        </p:txBody>
      </p:sp>
      <p:sp>
        <p:nvSpPr>
          <p:cNvPr id="12" name="Body Level One…"/>
          <p:cNvSpPr txBox="1"/>
          <p:nvPr>
            <p:ph type="body" sz="quarter" idx="1"/>
          </p:nvPr>
        </p:nvSpPr>
        <p:spPr>
          <a:xfrm>
            <a:off x="2387600" y="7213600"/>
            <a:ext cx="19621500" cy="1778000"/>
          </a:xfrm>
          <a:prstGeom prst="rect">
            <a:avLst/>
          </a:prstGeom>
        </p:spPr>
        <p:txBody>
          <a:bodyPr anchor="t"/>
          <a:lstStyle>
            <a:lvl1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11933119" y="12992100"/>
            <a:ext cx="481746" cy="457200"/>
          </a:xfrm>
          <a:prstGeom prst="rect">
            <a:avLst/>
          </a:prstGeom>
        </p:spPr>
        <p:txBody>
          <a:bodyPr/>
          <a:lstStyle>
            <a:lvl1pPr>
              <a:defRPr spc="28">
                <a:solidFill>
                  <a:srgbClr val="3E382B"/>
                </a:solidFill>
                <a:latin typeface="+mn-lt"/>
                <a:ea typeface="+mn-ea"/>
                <a:cs typeface="+mn-cs"/>
                <a:sym typeface="American Typewri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971800" y="8953500"/>
            <a:ext cx="19621500" cy="838200"/>
          </a:xfrm>
          <a:prstGeom prst="rect">
            <a:avLst/>
          </a:prstGeom>
        </p:spPr>
        <p:txBody>
          <a:bodyPr anchor="t">
            <a:spAutoFit/>
          </a:bodyPr>
          <a:lstStyle>
            <a:lvl1pPr marL="0" indent="0" algn="ctr">
              <a:spcBef>
                <a:spcPts val="0"/>
              </a:spcBef>
              <a:buSzTx/>
              <a:buNone/>
              <a:defRPr i="1" sz="4400"/>
            </a:lvl1pPr>
          </a:lstStyle>
          <a:p>
            <a:pPr/>
            <a:r>
              <a:t>-Johnny Appleseed</a:t>
            </a:r>
          </a:p>
        </p:txBody>
      </p:sp>
      <p:sp>
        <p:nvSpPr>
          <p:cNvPr id="94" name="“Type a quote here.”"/>
          <p:cNvSpPr txBox="1"/>
          <p:nvPr>
            <p:ph type="body" sz="quarter" idx="22"/>
          </p:nvPr>
        </p:nvSpPr>
        <p:spPr>
          <a:xfrm>
            <a:off x="2971800" y="5963642"/>
            <a:ext cx="19621500" cy="1041401"/>
          </a:xfrm>
          <a:prstGeom prst="rect">
            <a:avLst/>
          </a:prstGeom>
        </p:spPr>
        <p:txBody>
          <a:bodyPr>
            <a:spAutoFit/>
          </a:bodyPr>
          <a:lstStyle>
            <a:lvl1pPr marL="0" indent="0" algn="ctr">
              <a:spcBef>
                <a:spcPts val="3400"/>
              </a:spcBef>
              <a:buSzTx/>
              <a:buNone/>
              <a:defRPr sz="5600">
                <a:solidFill>
                  <a:srgbClr val="6E603B"/>
                </a:solidFill>
              </a:defRPr>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rot="150000">
            <a:off x="-699250" y="-3148555"/>
            <a:ext cx="25228774" cy="3380740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108197967_2985x4000.jpeg"/>
          <p:cNvSpPr/>
          <p:nvPr>
            <p:ph type="pic" idx="21"/>
          </p:nvPr>
        </p:nvSpPr>
        <p:spPr>
          <a:xfrm rot="150000">
            <a:off x="4779842" y="-761153"/>
            <a:ext cx="14490701" cy="1941830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374900" y="9385300"/>
            <a:ext cx="19634200" cy="1752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a:r>
              <a:t>Title Text</a:t>
            </a:r>
          </a:p>
        </p:txBody>
      </p:sp>
      <p:sp>
        <p:nvSpPr>
          <p:cNvPr id="22" name="Body Level One…"/>
          <p:cNvSpPr txBox="1"/>
          <p:nvPr>
            <p:ph type="body" sz="quarter" idx="1"/>
          </p:nvPr>
        </p:nvSpPr>
        <p:spPr>
          <a:xfrm>
            <a:off x="2374900" y="11112500"/>
            <a:ext cx="19634200" cy="1752600"/>
          </a:xfrm>
          <a:prstGeom prst="rect">
            <a:avLst/>
          </a:prstGeom>
        </p:spPr>
        <p:txBody>
          <a:bodyPr anchor="t"/>
          <a:lstStyle>
            <a:lvl1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11933119" y="12992100"/>
            <a:ext cx="481746" cy="457200"/>
          </a:xfrm>
          <a:prstGeom prst="rect">
            <a:avLst/>
          </a:prstGeom>
        </p:spPr>
        <p:txBody>
          <a:bodyPr anchor="t"/>
          <a:lstStyle>
            <a:lvl1pPr>
              <a:defRPr spc="28">
                <a:solidFill>
                  <a:srgbClr val="3E382B"/>
                </a:solidFill>
                <a:latin typeface="+mn-lt"/>
                <a:ea typeface="+mn-ea"/>
                <a:cs typeface="+mn-cs"/>
                <a:sym typeface="American Typewri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971800" y="5029200"/>
            <a:ext cx="19621500" cy="36576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rot="60000">
            <a:off x="13041926" y="2087331"/>
            <a:ext cx="10693401" cy="14329515"/>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2247900" y="2578100"/>
            <a:ext cx="11252200" cy="4648200"/>
          </a:xfrm>
          <a:prstGeom prst="rect">
            <a:avLst/>
          </a:prstGeom>
        </p:spPr>
        <p:txBody>
          <a:bodyPr anchor="b"/>
          <a:lstStyle/>
          <a:p>
            <a:pPr/>
            <a:r>
              <a:t>Title Text</a:t>
            </a:r>
          </a:p>
        </p:txBody>
      </p:sp>
      <p:sp>
        <p:nvSpPr>
          <p:cNvPr id="40" name="Body Level One…"/>
          <p:cNvSpPr txBox="1"/>
          <p:nvPr>
            <p:ph type="body" sz="quarter" idx="1"/>
          </p:nvPr>
        </p:nvSpPr>
        <p:spPr>
          <a:xfrm>
            <a:off x="2247900" y="7264400"/>
            <a:ext cx="11252200" cy="4648200"/>
          </a:xfrm>
          <a:prstGeom prst="rect">
            <a:avLst/>
          </a:prstGeom>
        </p:spPr>
        <p:txBody>
          <a:bodyPr anchor="t"/>
          <a:lstStyle>
            <a:lvl1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0" algn="ctr">
              <a:spcBef>
                <a:spcPts val="800"/>
              </a:spcBef>
              <a:buSzTx/>
              <a:buNone/>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108197967_2985x4000.jpeg"/>
          <p:cNvSpPr/>
          <p:nvPr>
            <p:ph type="pic" idx="21"/>
          </p:nvPr>
        </p:nvSpPr>
        <p:spPr>
          <a:xfrm rot="60000">
            <a:off x="12780354" y="2743506"/>
            <a:ext cx="11240168" cy="15062201"/>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2971800" y="3835400"/>
            <a:ext cx="9461500" cy="8483600"/>
          </a:xfrm>
          <a:prstGeom prst="rect">
            <a:avLst/>
          </a:prstGeom>
        </p:spPr>
        <p:txBody>
          <a:bodyPr/>
          <a:lstStyle>
            <a:lvl1pPr marL="571500" indent="-571500">
              <a:spcBef>
                <a:spcPts val="4500"/>
              </a:spcBef>
              <a:buBlip>
                <a:blip r:embed="rId2"/>
              </a:buBlip>
              <a:defRPr sz="4400"/>
            </a:lvl1pPr>
            <a:lvl2pPr marL="1143000" indent="-571500">
              <a:spcBef>
                <a:spcPts val="4500"/>
              </a:spcBef>
              <a:buBlip>
                <a:blip r:embed="rId2"/>
              </a:buBlip>
              <a:defRPr sz="4400"/>
            </a:lvl2pPr>
            <a:lvl3pPr marL="1714500" indent="-571500">
              <a:spcBef>
                <a:spcPts val="4500"/>
              </a:spcBef>
              <a:buBlip>
                <a:blip r:embed="rId2"/>
              </a:buBlip>
              <a:defRPr sz="4400"/>
            </a:lvl3pPr>
            <a:lvl4pPr marL="2286000" indent="-571500">
              <a:spcBef>
                <a:spcPts val="4500"/>
              </a:spcBef>
              <a:buBlip>
                <a:blip r:embed="rId2"/>
              </a:buBlip>
              <a:defRPr sz="4400"/>
            </a:lvl4pPr>
            <a:lvl5pPr marL="2857500" indent="-571500">
              <a:spcBef>
                <a:spcPts val="4500"/>
              </a:spcBef>
              <a:buBlip>
                <a:blip r:embed="rId2"/>
              </a:buBlip>
              <a:defRPr sz="44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2971800" y="1790700"/>
            <a:ext cx="19621500" cy="101473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Image"/>
          <p:cNvSpPr/>
          <p:nvPr>
            <p:ph type="pic" idx="21"/>
          </p:nvPr>
        </p:nvSpPr>
        <p:spPr>
          <a:xfrm rot="60000">
            <a:off x="630794" y="1005191"/>
            <a:ext cx="15240002" cy="20422114"/>
          </a:xfrm>
          <a:prstGeom prst="rect">
            <a:avLst/>
          </a:prstGeom>
          <a:ln w="9525">
            <a:round/>
          </a:ln>
        </p:spPr>
        <p:txBody>
          <a:bodyPr lIns="91439" tIns="45719" rIns="91439" bIns="45719" anchor="t">
            <a:noAutofit/>
          </a:bodyPr>
          <a:lstStyle/>
          <a:p>
            <a:pPr/>
          </a:p>
        </p:txBody>
      </p:sp>
      <p:sp>
        <p:nvSpPr>
          <p:cNvPr id="84" name="Image"/>
          <p:cNvSpPr/>
          <p:nvPr>
            <p:ph type="pic" sz="quarter" idx="22"/>
          </p:nvPr>
        </p:nvSpPr>
        <p:spPr>
          <a:xfrm>
            <a:off x="16471900" y="-1092200"/>
            <a:ext cx="6325748" cy="9492856"/>
          </a:xfrm>
          <a:prstGeom prst="rect">
            <a:avLst/>
          </a:prstGeom>
          <a:ln w="9525">
            <a:round/>
          </a:ln>
        </p:spPr>
        <p:txBody>
          <a:bodyPr lIns="91439" tIns="45719" rIns="91439" bIns="45719" anchor="t">
            <a:noAutofit/>
          </a:bodyPr>
          <a:lstStyle/>
          <a:p>
            <a:pPr/>
          </a:p>
        </p:txBody>
      </p:sp>
      <p:sp>
        <p:nvSpPr>
          <p:cNvPr id="85" name="Image"/>
          <p:cNvSpPr/>
          <p:nvPr>
            <p:ph type="pic" sz="quarter" idx="23"/>
          </p:nvPr>
        </p:nvSpPr>
        <p:spPr>
          <a:xfrm>
            <a:off x="15506700" y="6388100"/>
            <a:ext cx="9086850" cy="6057900"/>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xfrm>
            <a:off x="11933119" y="12992100"/>
            <a:ext cx="481746" cy="457200"/>
          </a:xfrm>
          <a:prstGeom prst="rect">
            <a:avLst/>
          </a:prstGeom>
        </p:spPr>
        <p:txBody>
          <a:bodyPr anchor="t"/>
          <a:lstStyle>
            <a:lvl1pPr>
              <a:defRPr spc="28">
                <a:solidFill>
                  <a:srgbClr val="3E382B"/>
                </a:solidFill>
                <a:latin typeface="+mn-lt"/>
                <a:ea typeface="+mn-ea"/>
                <a:cs typeface="+mn-cs"/>
                <a:sym typeface="American Typewriter"/>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2971800" y="355600"/>
            <a:ext cx="19621500" cy="330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2971800" y="3835400"/>
            <a:ext cx="19621500"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38000" y="12992100"/>
            <a:ext cx="419100" cy="508000"/>
          </a:xfrm>
          <a:prstGeom prst="rect">
            <a:avLst/>
          </a:prstGeom>
          <a:ln w="12700">
            <a:miter lim="400000"/>
          </a:ln>
        </p:spPr>
        <p:txBody>
          <a:bodyPr wrap="none" lIns="50800" tIns="50800" rIns="50800" bIns="50800" anchor="ctr">
            <a:spAutoFit/>
          </a:bodyPr>
          <a:lstStyle>
            <a:lvl1pPr>
              <a:defRPr sz="2400">
                <a:solidFill>
                  <a:srgbClr val="93741C"/>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97" strike="noStrike" sz="9800" u="none">
          <a:solidFill>
            <a:srgbClr val="6E603B"/>
          </a:solidFill>
          <a:uFillTx/>
          <a:latin typeface="+mn-lt"/>
          <a:ea typeface="+mn-ea"/>
          <a:cs typeface="+mn-cs"/>
          <a:sym typeface="American Typewriter"/>
        </a:defRPr>
      </a:lvl1pPr>
      <a:lvl2pPr marL="0" marR="0" indent="0" algn="ctr" defTabSz="825500" rtl="0" latinLnBrk="0">
        <a:lnSpc>
          <a:spcPct val="100000"/>
        </a:lnSpc>
        <a:spcBef>
          <a:spcPts val="0"/>
        </a:spcBef>
        <a:spcAft>
          <a:spcPts val="0"/>
        </a:spcAft>
        <a:buClrTx/>
        <a:buSzTx/>
        <a:buFontTx/>
        <a:buNone/>
        <a:tabLst/>
        <a:defRPr b="0" baseline="0" cap="none" i="0" spc="97" strike="noStrike" sz="9800" u="none">
          <a:solidFill>
            <a:srgbClr val="6E603B"/>
          </a:solidFill>
          <a:uFillTx/>
          <a:latin typeface="+mn-lt"/>
          <a:ea typeface="+mn-ea"/>
          <a:cs typeface="+mn-cs"/>
          <a:sym typeface="American Typewriter"/>
        </a:defRPr>
      </a:lvl2pPr>
      <a:lvl3pPr marL="0" marR="0" indent="0" algn="ctr" defTabSz="825500" rtl="0" latinLnBrk="0">
        <a:lnSpc>
          <a:spcPct val="100000"/>
        </a:lnSpc>
        <a:spcBef>
          <a:spcPts val="0"/>
        </a:spcBef>
        <a:spcAft>
          <a:spcPts val="0"/>
        </a:spcAft>
        <a:buClrTx/>
        <a:buSzTx/>
        <a:buFontTx/>
        <a:buNone/>
        <a:tabLst/>
        <a:defRPr b="0" baseline="0" cap="none" i="0" spc="97" strike="noStrike" sz="9800" u="none">
          <a:solidFill>
            <a:srgbClr val="6E603B"/>
          </a:solidFill>
          <a:uFillTx/>
          <a:latin typeface="+mn-lt"/>
          <a:ea typeface="+mn-ea"/>
          <a:cs typeface="+mn-cs"/>
          <a:sym typeface="American Typewriter"/>
        </a:defRPr>
      </a:lvl3pPr>
      <a:lvl4pPr marL="0" marR="0" indent="0" algn="ctr" defTabSz="825500" rtl="0" latinLnBrk="0">
        <a:lnSpc>
          <a:spcPct val="100000"/>
        </a:lnSpc>
        <a:spcBef>
          <a:spcPts val="0"/>
        </a:spcBef>
        <a:spcAft>
          <a:spcPts val="0"/>
        </a:spcAft>
        <a:buClrTx/>
        <a:buSzTx/>
        <a:buFontTx/>
        <a:buNone/>
        <a:tabLst/>
        <a:defRPr b="0" baseline="0" cap="none" i="0" spc="97" strike="noStrike" sz="9800" u="none">
          <a:solidFill>
            <a:srgbClr val="6E603B"/>
          </a:solidFill>
          <a:uFillTx/>
          <a:latin typeface="+mn-lt"/>
          <a:ea typeface="+mn-ea"/>
          <a:cs typeface="+mn-cs"/>
          <a:sym typeface="American Typewriter"/>
        </a:defRPr>
      </a:lvl4pPr>
      <a:lvl5pPr marL="0" marR="0" indent="0" algn="ctr" defTabSz="825500" rtl="0" latinLnBrk="0">
        <a:lnSpc>
          <a:spcPct val="100000"/>
        </a:lnSpc>
        <a:spcBef>
          <a:spcPts val="0"/>
        </a:spcBef>
        <a:spcAft>
          <a:spcPts val="0"/>
        </a:spcAft>
        <a:buClrTx/>
        <a:buSzTx/>
        <a:buFontTx/>
        <a:buNone/>
        <a:tabLst/>
        <a:defRPr b="0" baseline="0" cap="none" i="0" spc="97" strike="noStrike" sz="9800" u="none">
          <a:solidFill>
            <a:srgbClr val="6E603B"/>
          </a:solidFill>
          <a:uFillTx/>
          <a:latin typeface="+mn-lt"/>
          <a:ea typeface="+mn-ea"/>
          <a:cs typeface="+mn-cs"/>
          <a:sym typeface="American Typewriter"/>
        </a:defRPr>
      </a:lvl5pPr>
      <a:lvl6pPr marL="0" marR="0" indent="0" algn="ctr" defTabSz="825500" rtl="0" latinLnBrk="0">
        <a:lnSpc>
          <a:spcPct val="100000"/>
        </a:lnSpc>
        <a:spcBef>
          <a:spcPts val="0"/>
        </a:spcBef>
        <a:spcAft>
          <a:spcPts val="0"/>
        </a:spcAft>
        <a:buClrTx/>
        <a:buSzTx/>
        <a:buFontTx/>
        <a:buNone/>
        <a:tabLst/>
        <a:defRPr b="0" baseline="0" cap="none" i="0" spc="97" strike="noStrike" sz="9800" u="none">
          <a:solidFill>
            <a:srgbClr val="6E603B"/>
          </a:solidFill>
          <a:uFillTx/>
          <a:latin typeface="+mn-lt"/>
          <a:ea typeface="+mn-ea"/>
          <a:cs typeface="+mn-cs"/>
          <a:sym typeface="American Typewriter"/>
        </a:defRPr>
      </a:lvl6pPr>
      <a:lvl7pPr marL="0" marR="0" indent="0" algn="ctr" defTabSz="825500" rtl="0" latinLnBrk="0">
        <a:lnSpc>
          <a:spcPct val="100000"/>
        </a:lnSpc>
        <a:spcBef>
          <a:spcPts val="0"/>
        </a:spcBef>
        <a:spcAft>
          <a:spcPts val="0"/>
        </a:spcAft>
        <a:buClrTx/>
        <a:buSzTx/>
        <a:buFontTx/>
        <a:buNone/>
        <a:tabLst/>
        <a:defRPr b="0" baseline="0" cap="none" i="0" spc="97" strike="noStrike" sz="9800" u="none">
          <a:solidFill>
            <a:srgbClr val="6E603B"/>
          </a:solidFill>
          <a:uFillTx/>
          <a:latin typeface="+mn-lt"/>
          <a:ea typeface="+mn-ea"/>
          <a:cs typeface="+mn-cs"/>
          <a:sym typeface="American Typewriter"/>
        </a:defRPr>
      </a:lvl7pPr>
      <a:lvl8pPr marL="0" marR="0" indent="0" algn="ctr" defTabSz="825500" rtl="0" latinLnBrk="0">
        <a:lnSpc>
          <a:spcPct val="100000"/>
        </a:lnSpc>
        <a:spcBef>
          <a:spcPts val="0"/>
        </a:spcBef>
        <a:spcAft>
          <a:spcPts val="0"/>
        </a:spcAft>
        <a:buClrTx/>
        <a:buSzTx/>
        <a:buFontTx/>
        <a:buNone/>
        <a:tabLst/>
        <a:defRPr b="0" baseline="0" cap="none" i="0" spc="97" strike="noStrike" sz="9800" u="none">
          <a:solidFill>
            <a:srgbClr val="6E603B"/>
          </a:solidFill>
          <a:uFillTx/>
          <a:latin typeface="+mn-lt"/>
          <a:ea typeface="+mn-ea"/>
          <a:cs typeface="+mn-cs"/>
          <a:sym typeface="American Typewriter"/>
        </a:defRPr>
      </a:lvl8pPr>
      <a:lvl9pPr marL="0" marR="0" indent="0" algn="ctr" defTabSz="825500" rtl="0" latinLnBrk="0">
        <a:lnSpc>
          <a:spcPct val="100000"/>
        </a:lnSpc>
        <a:spcBef>
          <a:spcPts val="0"/>
        </a:spcBef>
        <a:spcAft>
          <a:spcPts val="0"/>
        </a:spcAft>
        <a:buClrTx/>
        <a:buSzTx/>
        <a:buFontTx/>
        <a:buNone/>
        <a:tabLst/>
        <a:defRPr b="0" baseline="0" cap="none" i="0" spc="97" strike="noStrike" sz="9800" u="none">
          <a:solidFill>
            <a:srgbClr val="6E603B"/>
          </a:solidFill>
          <a:uFillTx/>
          <a:latin typeface="+mn-lt"/>
          <a:ea typeface="+mn-ea"/>
          <a:cs typeface="+mn-cs"/>
          <a:sym typeface="American Typewriter"/>
        </a:defRPr>
      </a:lvl9pPr>
    </p:titleStyle>
    <p:bodyStyle>
      <a:lvl1pPr marL="622300" marR="0" indent="-622300" algn="l" defTabSz="825500" rtl="0" latinLnBrk="0">
        <a:lnSpc>
          <a:spcPct val="100000"/>
        </a:lnSpc>
        <a:spcBef>
          <a:spcPts val="5100"/>
        </a:spcBef>
        <a:spcAft>
          <a:spcPts val="0"/>
        </a:spcAft>
        <a:buClrTx/>
        <a:buSzPct val="45000"/>
        <a:buFontTx/>
        <a:buBlip>
          <a:blip r:embed="rId3"/>
        </a:buBlip>
        <a:tabLst/>
        <a:defRPr b="0" baseline="0" cap="none" i="0" spc="0" strike="noStrike" sz="5000" u="none">
          <a:solidFill>
            <a:srgbClr val="93741C"/>
          </a:solidFill>
          <a:uFillTx/>
          <a:latin typeface="Palatino"/>
          <a:ea typeface="Palatino"/>
          <a:cs typeface="Palatino"/>
          <a:sym typeface="Palatino"/>
        </a:defRPr>
      </a:lvl1pPr>
      <a:lvl2pPr marL="1244600" marR="0" indent="-622300" algn="l" defTabSz="825500" rtl="0" latinLnBrk="0">
        <a:lnSpc>
          <a:spcPct val="100000"/>
        </a:lnSpc>
        <a:spcBef>
          <a:spcPts val="5100"/>
        </a:spcBef>
        <a:spcAft>
          <a:spcPts val="0"/>
        </a:spcAft>
        <a:buClrTx/>
        <a:buSzPct val="45000"/>
        <a:buFontTx/>
        <a:buBlip>
          <a:blip r:embed="rId3"/>
        </a:buBlip>
        <a:tabLst/>
        <a:defRPr b="0" baseline="0" cap="none" i="0" spc="0" strike="noStrike" sz="5000" u="none">
          <a:solidFill>
            <a:srgbClr val="93741C"/>
          </a:solidFill>
          <a:uFillTx/>
          <a:latin typeface="Palatino"/>
          <a:ea typeface="Palatino"/>
          <a:cs typeface="Palatino"/>
          <a:sym typeface="Palatino"/>
        </a:defRPr>
      </a:lvl2pPr>
      <a:lvl3pPr marL="1866900" marR="0" indent="-622300" algn="l" defTabSz="825500" rtl="0" latinLnBrk="0">
        <a:lnSpc>
          <a:spcPct val="100000"/>
        </a:lnSpc>
        <a:spcBef>
          <a:spcPts val="5100"/>
        </a:spcBef>
        <a:spcAft>
          <a:spcPts val="0"/>
        </a:spcAft>
        <a:buClrTx/>
        <a:buSzPct val="45000"/>
        <a:buFontTx/>
        <a:buBlip>
          <a:blip r:embed="rId3"/>
        </a:buBlip>
        <a:tabLst/>
        <a:defRPr b="0" baseline="0" cap="none" i="0" spc="0" strike="noStrike" sz="5000" u="none">
          <a:solidFill>
            <a:srgbClr val="93741C"/>
          </a:solidFill>
          <a:uFillTx/>
          <a:latin typeface="Palatino"/>
          <a:ea typeface="Palatino"/>
          <a:cs typeface="Palatino"/>
          <a:sym typeface="Palatino"/>
        </a:defRPr>
      </a:lvl3pPr>
      <a:lvl4pPr marL="2489200" marR="0" indent="-622300" algn="l" defTabSz="825500" rtl="0" latinLnBrk="0">
        <a:lnSpc>
          <a:spcPct val="100000"/>
        </a:lnSpc>
        <a:spcBef>
          <a:spcPts val="5100"/>
        </a:spcBef>
        <a:spcAft>
          <a:spcPts val="0"/>
        </a:spcAft>
        <a:buClrTx/>
        <a:buSzPct val="45000"/>
        <a:buFontTx/>
        <a:buBlip>
          <a:blip r:embed="rId3"/>
        </a:buBlip>
        <a:tabLst/>
        <a:defRPr b="0" baseline="0" cap="none" i="0" spc="0" strike="noStrike" sz="5000" u="none">
          <a:solidFill>
            <a:srgbClr val="93741C"/>
          </a:solidFill>
          <a:uFillTx/>
          <a:latin typeface="Palatino"/>
          <a:ea typeface="Palatino"/>
          <a:cs typeface="Palatino"/>
          <a:sym typeface="Palatino"/>
        </a:defRPr>
      </a:lvl4pPr>
      <a:lvl5pPr marL="3111500" marR="0" indent="-622300" algn="l" defTabSz="825500" rtl="0" latinLnBrk="0">
        <a:lnSpc>
          <a:spcPct val="100000"/>
        </a:lnSpc>
        <a:spcBef>
          <a:spcPts val="5100"/>
        </a:spcBef>
        <a:spcAft>
          <a:spcPts val="0"/>
        </a:spcAft>
        <a:buClrTx/>
        <a:buSzPct val="45000"/>
        <a:buFontTx/>
        <a:buBlip>
          <a:blip r:embed="rId3"/>
        </a:buBlip>
        <a:tabLst/>
        <a:defRPr b="0" baseline="0" cap="none" i="0" spc="0" strike="noStrike" sz="5000" u="none">
          <a:solidFill>
            <a:srgbClr val="93741C"/>
          </a:solidFill>
          <a:uFillTx/>
          <a:latin typeface="Palatino"/>
          <a:ea typeface="Palatino"/>
          <a:cs typeface="Palatino"/>
          <a:sym typeface="Palatino"/>
        </a:defRPr>
      </a:lvl5pPr>
      <a:lvl6pPr marL="3733800" marR="0" indent="-622300" algn="l" defTabSz="825500" rtl="0" latinLnBrk="0">
        <a:lnSpc>
          <a:spcPct val="100000"/>
        </a:lnSpc>
        <a:spcBef>
          <a:spcPts val="5100"/>
        </a:spcBef>
        <a:spcAft>
          <a:spcPts val="0"/>
        </a:spcAft>
        <a:buClrTx/>
        <a:buSzPct val="45000"/>
        <a:buFontTx/>
        <a:buBlip>
          <a:blip r:embed="rId3"/>
        </a:buBlip>
        <a:tabLst/>
        <a:defRPr b="0" baseline="0" cap="none" i="0" spc="0" strike="noStrike" sz="5000" u="none">
          <a:solidFill>
            <a:srgbClr val="93741C"/>
          </a:solidFill>
          <a:uFillTx/>
          <a:latin typeface="Palatino"/>
          <a:ea typeface="Palatino"/>
          <a:cs typeface="Palatino"/>
          <a:sym typeface="Palatino"/>
        </a:defRPr>
      </a:lvl6pPr>
      <a:lvl7pPr marL="4356100" marR="0" indent="-622300" algn="l" defTabSz="825500" rtl="0" latinLnBrk="0">
        <a:lnSpc>
          <a:spcPct val="100000"/>
        </a:lnSpc>
        <a:spcBef>
          <a:spcPts val="5100"/>
        </a:spcBef>
        <a:spcAft>
          <a:spcPts val="0"/>
        </a:spcAft>
        <a:buClrTx/>
        <a:buSzPct val="45000"/>
        <a:buFontTx/>
        <a:buBlip>
          <a:blip r:embed="rId3"/>
        </a:buBlip>
        <a:tabLst/>
        <a:defRPr b="0" baseline="0" cap="none" i="0" spc="0" strike="noStrike" sz="5000" u="none">
          <a:solidFill>
            <a:srgbClr val="93741C"/>
          </a:solidFill>
          <a:uFillTx/>
          <a:latin typeface="Palatino"/>
          <a:ea typeface="Palatino"/>
          <a:cs typeface="Palatino"/>
          <a:sym typeface="Palatino"/>
        </a:defRPr>
      </a:lvl7pPr>
      <a:lvl8pPr marL="4978400" marR="0" indent="-622300" algn="l" defTabSz="825500" rtl="0" latinLnBrk="0">
        <a:lnSpc>
          <a:spcPct val="100000"/>
        </a:lnSpc>
        <a:spcBef>
          <a:spcPts val="5100"/>
        </a:spcBef>
        <a:spcAft>
          <a:spcPts val="0"/>
        </a:spcAft>
        <a:buClrTx/>
        <a:buSzPct val="45000"/>
        <a:buFontTx/>
        <a:buBlip>
          <a:blip r:embed="rId3"/>
        </a:buBlip>
        <a:tabLst/>
        <a:defRPr b="0" baseline="0" cap="none" i="0" spc="0" strike="noStrike" sz="5000" u="none">
          <a:solidFill>
            <a:srgbClr val="93741C"/>
          </a:solidFill>
          <a:uFillTx/>
          <a:latin typeface="Palatino"/>
          <a:ea typeface="Palatino"/>
          <a:cs typeface="Palatino"/>
          <a:sym typeface="Palatino"/>
        </a:defRPr>
      </a:lvl8pPr>
      <a:lvl9pPr marL="5600700" marR="0" indent="-622300" algn="l" defTabSz="825500" rtl="0" latinLnBrk="0">
        <a:lnSpc>
          <a:spcPct val="100000"/>
        </a:lnSpc>
        <a:spcBef>
          <a:spcPts val="5100"/>
        </a:spcBef>
        <a:spcAft>
          <a:spcPts val="0"/>
        </a:spcAft>
        <a:buClrTx/>
        <a:buSzPct val="45000"/>
        <a:buFontTx/>
        <a:buBlip>
          <a:blip r:embed="rId3"/>
        </a:buBlip>
        <a:tabLst/>
        <a:defRPr b="0" baseline="0" cap="none" i="0" spc="0" strike="noStrike" sz="5000" u="none">
          <a:solidFill>
            <a:srgbClr val="93741C"/>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Double-tap to edit"/>
          <p:cNvSpPr txBox="1"/>
          <p:nvPr>
            <p:ph type="ctrTitle"/>
          </p:nvPr>
        </p:nvSpPr>
        <p:spPr>
          <a:xfrm>
            <a:off x="2387600" y="3568700"/>
            <a:ext cx="19621500" cy="2364888"/>
          </a:xfrm>
          <a:prstGeom prst="rect">
            <a:avLst/>
          </a:prstGeom>
        </p:spPr>
        <p:txBody>
          <a:bodyPr/>
          <a:lstStyle/>
          <a:p>
            <a:pPr/>
          </a:p>
        </p:txBody>
      </p:sp>
      <p:sp>
        <p:nvSpPr>
          <p:cNvPr id="120" name="Double-tap to edit"/>
          <p:cNvSpPr txBox="1"/>
          <p:nvPr>
            <p:ph type="subTitle" sz="half" idx="1"/>
          </p:nvPr>
        </p:nvSpPr>
        <p:spPr>
          <a:xfrm>
            <a:off x="2387600" y="7213600"/>
            <a:ext cx="19621500" cy="3889431"/>
          </a:xfrm>
          <a:prstGeom prst="rect">
            <a:avLst/>
          </a:prstGeom>
        </p:spPr>
        <p:txBody>
          <a:bodyPr/>
          <a:lstStyle/>
          <a:p>
            <a:pPr/>
          </a:p>
        </p:txBody>
      </p:sp>
      <p:sp>
        <p:nvSpPr>
          <p:cNvPr id="121" name="Amebiasis…"/>
          <p:cNvSpPr txBox="1"/>
          <p:nvPr/>
        </p:nvSpPr>
        <p:spPr>
          <a:xfrm>
            <a:off x="2646142" y="7295925"/>
            <a:ext cx="19621501" cy="3724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i="1" sz="5200">
                <a:solidFill>
                  <a:srgbClr val="C2463A"/>
                </a:solidFill>
                <a:latin typeface="Georgia"/>
                <a:ea typeface="Georgia"/>
                <a:cs typeface="Georgia"/>
                <a:sym typeface="Georgia"/>
              </a:defRPr>
            </a:pPr>
            <a:r>
              <a:t>Amebiasis</a:t>
            </a:r>
          </a:p>
          <a:p>
            <a:pPr>
              <a:defRPr i="1" sz="5200">
                <a:solidFill>
                  <a:srgbClr val="C2463A"/>
                </a:solidFill>
                <a:latin typeface="Georgia"/>
                <a:ea typeface="Georgia"/>
                <a:cs typeface="Georgia"/>
                <a:sym typeface="Georgia"/>
              </a:defRPr>
            </a:pPr>
          </a:p>
          <a:p>
            <a:pPr>
              <a:defRPr i="1" sz="5200">
                <a:solidFill>
                  <a:srgbClr val="C2463A"/>
                </a:solidFill>
                <a:latin typeface="Georgia"/>
                <a:ea typeface="Georgia"/>
                <a:cs typeface="Georgia"/>
                <a:sym typeface="Georgia"/>
              </a:defRPr>
            </a:pPr>
            <a:r>
              <a:t>Dr.hamidreza sherkat alabasie</a:t>
            </a:r>
          </a:p>
        </p:txBody>
      </p:sp>
      <p:sp>
        <p:nvSpPr>
          <p:cNvPr id="122" name="In the name of God"/>
          <p:cNvSpPr txBox="1"/>
          <p:nvPr/>
        </p:nvSpPr>
        <p:spPr>
          <a:xfrm>
            <a:off x="2387600" y="3987800"/>
            <a:ext cx="19621500" cy="17911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defRPr i="1" sz="9400">
                <a:solidFill>
                  <a:srgbClr val="292929"/>
                </a:solidFill>
                <a:latin typeface="Georgia"/>
                <a:ea typeface="Georgia"/>
                <a:cs typeface="Georgia"/>
                <a:sym typeface="Georgia"/>
              </a:defRPr>
            </a:lvl1pPr>
          </a:lstStyle>
          <a:p>
            <a:pPr/>
            <a:r>
              <a:t>In the name of God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Dehydroemetine (Mebadin)"/>
          <p:cNvSpPr txBox="1"/>
          <p:nvPr>
            <p:ph type="ctrTitle"/>
          </p:nvPr>
        </p:nvSpPr>
        <p:spPr>
          <a:xfrm>
            <a:off x="2381250" y="638552"/>
            <a:ext cx="19621500" cy="3657601"/>
          </a:xfrm>
          <a:prstGeom prst="rect">
            <a:avLst/>
          </a:prstGeom>
        </p:spPr>
        <p:txBody>
          <a:bodyPr/>
          <a:lstStyle>
            <a:lvl1pPr>
              <a:defRPr>
                <a:solidFill>
                  <a:srgbClr val="B51A00"/>
                </a:solidFill>
              </a:defRPr>
            </a:lvl1pPr>
          </a:lstStyle>
          <a:p>
            <a:pPr/>
            <a:r>
              <a:t>Dehydroemetine (Mebadin)</a:t>
            </a:r>
          </a:p>
        </p:txBody>
      </p:sp>
      <p:sp>
        <p:nvSpPr>
          <p:cNvPr id="160" name="Double-tap to edit"/>
          <p:cNvSpPr txBox="1"/>
          <p:nvPr>
            <p:ph type="subTitle" idx="1"/>
          </p:nvPr>
        </p:nvSpPr>
        <p:spPr>
          <a:xfrm>
            <a:off x="2559961" y="4800537"/>
            <a:ext cx="19621501" cy="7681387"/>
          </a:xfrm>
          <a:prstGeom prst="rect">
            <a:avLst/>
          </a:prstGeom>
        </p:spPr>
        <p:txBody>
          <a:bodyPr/>
          <a:lstStyle/>
          <a:p>
            <a:pPr/>
          </a:p>
        </p:txBody>
      </p:sp>
      <p:sp>
        <p:nvSpPr>
          <p:cNvPr id="161" name="Dehydroemetine is preferred to emetine because it is less toxic. It eradicates amebic tissue infections, including liver abscess, but does not act on luminal forms. To eradicate a bowel luminal infection, a luminal amebicide must be used as well. Dehydro"/>
          <p:cNvSpPr txBox="1"/>
          <p:nvPr/>
        </p:nvSpPr>
        <p:spPr>
          <a:xfrm>
            <a:off x="1979138" y="4921922"/>
            <a:ext cx="19748977" cy="596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000000"/>
                </a:solidFill>
              </a:defRPr>
            </a:lvl1pPr>
          </a:lstStyle>
          <a:p>
            <a:pPr/>
            <a:r>
              <a:t>Dehydroemetine is preferred to emetine because it is less toxic. It eradicates amebic tissue infections, including liver abscess, but does not act on luminal forms. To eradicate a bowel luminal infection, a luminal amebicide must be used as well. Dehydroemetine is effective only against trophozoites, not against cysts. In the United States, it is available only from the Parasitic Disease Drug Service of the Centers for Disease Control and Prevention (CDC).</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hanks for attention"/>
          <p:cNvSpPr txBox="1"/>
          <p:nvPr>
            <p:ph type="ctrTitle"/>
          </p:nvPr>
        </p:nvSpPr>
        <p:spPr>
          <a:prstGeom prst="rect">
            <a:avLst/>
          </a:prstGeom>
        </p:spPr>
        <p:txBody>
          <a:bodyPr/>
          <a:lstStyle/>
          <a:p>
            <a:pPr/>
            <a:r>
              <a:t>Thanks for attention </a:t>
            </a:r>
          </a:p>
        </p:txBody>
      </p:sp>
      <p:sp>
        <p:nvSpPr>
          <p:cNvPr id="164" name="Double-tap to edi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Double-tap to edit"/>
          <p:cNvSpPr txBox="1"/>
          <p:nvPr>
            <p:ph type="ctrTitle"/>
          </p:nvPr>
        </p:nvSpPr>
        <p:spPr>
          <a:xfrm>
            <a:off x="2818504" y="207648"/>
            <a:ext cx="19621501" cy="2666521"/>
          </a:xfrm>
          <a:prstGeom prst="rect">
            <a:avLst/>
          </a:prstGeom>
        </p:spPr>
        <p:txBody>
          <a:bodyPr/>
          <a:lstStyle/>
          <a:p>
            <a:pPr/>
          </a:p>
        </p:txBody>
      </p:sp>
      <p:sp>
        <p:nvSpPr>
          <p:cNvPr id="125" name="Double-tap to edit"/>
          <p:cNvSpPr txBox="1"/>
          <p:nvPr>
            <p:ph type="subTitle" sz="half" idx="1"/>
          </p:nvPr>
        </p:nvSpPr>
        <p:spPr>
          <a:xfrm>
            <a:off x="2387600" y="7213600"/>
            <a:ext cx="19621500" cy="4320334"/>
          </a:xfrm>
          <a:prstGeom prst="rect">
            <a:avLst/>
          </a:prstGeom>
        </p:spPr>
        <p:txBody>
          <a:bodyPr/>
          <a:lstStyle/>
          <a:p>
            <a:pPr/>
          </a:p>
        </p:txBody>
      </p:sp>
      <p:sp>
        <p:nvSpPr>
          <p:cNvPr id="126" name="Rectangle"/>
          <p:cNvSpPr txBox="1"/>
          <p:nvPr/>
        </p:nvSpPr>
        <p:spPr>
          <a:xfrm>
            <a:off x="2514600" y="7340600"/>
            <a:ext cx="19621500" cy="4320334"/>
          </a:xfrm>
          <a:prstGeom prst="rect">
            <a:avLst/>
          </a:prstGeom>
          <a:ln w="12700">
            <a:miter lim="400000"/>
          </a:ln>
        </p:spPr>
        <p:txBody>
          <a:bodyPr lIns="50800" tIns="50800" rIns="50800" bIns="50800">
            <a:normAutofit fontScale="100000" lnSpcReduction="0"/>
          </a:bodyPr>
          <a:lstStyle/>
          <a:p>
            <a:pPr>
              <a:spcBef>
                <a:spcPts val="800"/>
              </a:spcBef>
              <a:defRPr spc="50">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pPr>
          </a:p>
        </p:txBody>
      </p:sp>
      <p:sp>
        <p:nvSpPr>
          <p:cNvPr id="127" name="Clinical presentations range from asymptomatic cyst passage to amebic colitis, amebic dysentery, ameboma, and extraintestinal disease. Up to 10% of infected persons develop invasive disease within a year, and asymptomatic carriers should be treated. Seve"/>
          <p:cNvSpPr txBox="1"/>
          <p:nvPr/>
        </p:nvSpPr>
        <p:spPr>
          <a:xfrm>
            <a:off x="2326038" y="4432299"/>
            <a:ext cx="19731924" cy="734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000000"/>
                </a:solidFill>
                <a:latin typeface="Georgia"/>
                <a:ea typeface="Georgia"/>
                <a:cs typeface="Georgia"/>
                <a:sym typeface="Georgia"/>
              </a:defRPr>
            </a:lvl1pPr>
          </a:lstStyle>
          <a:p>
            <a:pPr/>
            <a:r>
              <a:t>Clinical presentations range from asymptomatic cyst passage to amebic colitis, amebic dysentery, ameboma, and extraintestinal disease. Up to 10% of infected persons develop invasive disease within a year, and asymptomatic carriers should be treated. Severe disease is more common in young children, pregnant women, malnourished individuals, and persons taking corticosteroids, and invasive disease is more common in men. Extraintestinal disease usually involves the liver, but less common extraintestinal manifestations include amebic brain abscess, pleuropulmonary disease, ulcerative skin, and genitourinary lesions.</a:t>
            </a:r>
          </a:p>
        </p:txBody>
      </p:sp>
      <p:sp>
        <p:nvSpPr>
          <p:cNvPr id="128" name="CLINICAL MANIFESTATIONS"/>
          <p:cNvSpPr txBox="1"/>
          <p:nvPr/>
        </p:nvSpPr>
        <p:spPr>
          <a:xfrm>
            <a:off x="7145297" y="1014994"/>
            <a:ext cx="10093406"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B51A00"/>
                </a:solidFill>
                <a:latin typeface="Georgia"/>
                <a:ea typeface="Georgia"/>
                <a:cs typeface="Georgia"/>
                <a:sym typeface="Georgia"/>
              </a:defRPr>
            </a:lvl1pPr>
          </a:lstStyle>
          <a:p>
            <a:pPr/>
            <a:r>
              <a:t>CLINICAL MANIFESTATIONS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F4151AC1-8DC1-4030-8459-C2418D416ACF-L0-001.jpeg" descr="F4151AC1-8DC1-4030-8459-C2418D416ACF-L0-001.jpeg"/>
          <p:cNvPicPr>
            <a:picLocks noChangeAspect="1"/>
          </p:cNvPicPr>
          <p:nvPr/>
        </p:nvPicPr>
        <p:blipFill>
          <a:blip r:embed="rId2">
            <a:extLst/>
          </a:blip>
          <a:stretch>
            <a:fillRect/>
          </a:stretch>
        </p:blipFill>
        <p:spPr>
          <a:xfrm>
            <a:off x="3755426" y="622237"/>
            <a:ext cx="16356063" cy="1238534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Double-tap to edit"/>
          <p:cNvSpPr txBox="1"/>
          <p:nvPr>
            <p:ph type="ctrTitle"/>
          </p:nvPr>
        </p:nvSpPr>
        <p:spPr>
          <a:xfrm>
            <a:off x="2036526" y="-223256"/>
            <a:ext cx="19621501" cy="2451069"/>
          </a:xfrm>
          <a:prstGeom prst="rect">
            <a:avLst/>
          </a:prstGeom>
        </p:spPr>
        <p:txBody>
          <a:bodyPr/>
          <a:lstStyle/>
          <a:p>
            <a:pPr/>
          </a:p>
        </p:txBody>
      </p:sp>
      <p:sp>
        <p:nvSpPr>
          <p:cNvPr id="133" name="Double-tap to edit"/>
          <p:cNvSpPr txBox="1"/>
          <p:nvPr>
            <p:ph type="subTitle" idx="1"/>
          </p:nvPr>
        </p:nvSpPr>
        <p:spPr>
          <a:xfrm>
            <a:off x="1519441" y="4714356"/>
            <a:ext cx="19621501" cy="7896838"/>
          </a:xfrm>
          <a:prstGeom prst="rect">
            <a:avLst/>
          </a:prstGeom>
        </p:spPr>
        <p:txBody>
          <a:bodyPr/>
          <a:lstStyle/>
          <a:p>
            <a:pPr/>
          </a:p>
        </p:txBody>
      </p:sp>
      <p:sp>
        <p:nvSpPr>
          <p:cNvPr id="134" name="DIAGNOSIS"/>
          <p:cNvSpPr txBox="1"/>
          <p:nvPr/>
        </p:nvSpPr>
        <p:spPr>
          <a:xfrm>
            <a:off x="9462598" y="1004101"/>
            <a:ext cx="3735188"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rtl="1">
              <a:defRPr>
                <a:solidFill>
                  <a:srgbClr val="B51A00"/>
                </a:solidFill>
              </a:defRPr>
            </a:lvl1pPr>
          </a:lstStyle>
          <a:p>
            <a:pPr/>
            <a:r>
              <a:t>DIAGNOSIS </a:t>
            </a:r>
          </a:p>
        </p:txBody>
      </p:sp>
      <p:sp>
        <p:nvSpPr>
          <p:cNvPr id="135" name="A diagnosis of amebic colitis is made in the presence of compatible symptoms  with  detection  of  E.  histolytica  either  by  stool  antigen  testing or PCR. This approach has a greater than 95% sensitivity and specificity, and when it is coupled with "/>
          <p:cNvSpPr txBox="1"/>
          <p:nvPr/>
        </p:nvSpPr>
        <p:spPr>
          <a:xfrm>
            <a:off x="793526" y="2117700"/>
            <a:ext cx="22796949" cy="1016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rtl="1">
              <a:defRPr>
                <a:solidFill>
                  <a:srgbClr val="000000"/>
                </a:solidFill>
              </a:defRPr>
            </a:lvl1pPr>
          </a:lstStyle>
          <a:p>
            <a:pPr/>
            <a:r>
              <a:t>A diagnosis of amebic colitis is made in the presence of compatible symptoms  with  detection  of  E.  histolytica  either  by  stool  antigen  testing or PCR. This approach has a greater than 95% sensitivity and specificity, and when it is coupled with a positive serology test, it is the most accurate means of diagnosis in developed countries. Several approved stool antigen kits are commercially available in the United States, but most cannot distinguish between  E.  histolytica  and  E. dispar.  Microscopic examination of stool samples has a sensitivity of 60%. Sensitivity can be increased to 85–95% by examining three stools. Microscopy cannot differentiate between  E.  histolytica  and  E. dispar  unless phagocytosed erythrocytes (specific for  E.  histolytica) are seen. Endoscopy and biopsies of suspicious areas should be performed when stool sample results are negative and suspicion remains high.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Double-tap to edit"/>
          <p:cNvSpPr txBox="1"/>
          <p:nvPr>
            <p:ph type="ctrTitle"/>
          </p:nvPr>
        </p:nvSpPr>
        <p:spPr>
          <a:xfrm>
            <a:off x="2387600" y="-309437"/>
            <a:ext cx="19621500" cy="3657601"/>
          </a:xfrm>
          <a:prstGeom prst="rect">
            <a:avLst/>
          </a:prstGeom>
        </p:spPr>
        <p:txBody>
          <a:bodyPr/>
          <a:lstStyle/>
          <a:p>
            <a:pPr/>
          </a:p>
        </p:txBody>
      </p:sp>
      <p:sp>
        <p:nvSpPr>
          <p:cNvPr id="138" name="Double-tap to edit"/>
          <p:cNvSpPr txBox="1"/>
          <p:nvPr>
            <p:ph type="subTitle" idx="1"/>
          </p:nvPr>
        </p:nvSpPr>
        <p:spPr>
          <a:xfrm>
            <a:off x="2381250" y="4628175"/>
            <a:ext cx="19621500" cy="7465935"/>
          </a:xfrm>
          <a:prstGeom prst="rect">
            <a:avLst/>
          </a:prstGeom>
        </p:spPr>
        <p:txBody>
          <a:bodyPr/>
          <a:lstStyle/>
          <a:p>
            <a:pPr/>
          </a:p>
        </p:txBody>
      </p:sp>
      <p:sp>
        <p:nvSpPr>
          <p:cNvPr id="139" name="Various serum antibody tests are available. Serologic results are positive in 70–80% of patients with invasive disease (colitis or liver abscess) at presentation and in  &gt;  90% of patients after 7 days. The most sensitive serologic test, indirect hemaggl"/>
          <p:cNvSpPr txBox="1"/>
          <p:nvPr/>
        </p:nvSpPr>
        <p:spPr>
          <a:xfrm>
            <a:off x="941006" y="3274745"/>
            <a:ext cx="22885260" cy="680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rtl="1">
              <a:defRPr>
                <a:solidFill>
                  <a:srgbClr val="000000"/>
                </a:solidFill>
              </a:defRPr>
            </a:lvl1pPr>
          </a:lstStyle>
          <a:p>
            <a:pPr/>
            <a:r>
              <a:t>Various serum antibody tests are available. Serologic results are positive in 70–80% of patients with invasive disease (colitis or liver abscess) at presentation and in  &gt;  90% of patients after 7 days. The most sensitive serologic test, indirect hemagglutination, yields a positive result years after invasive infection. Therefore, many uninfected adults and children in highly endemic areas demonstrate antibodies to  E.  histolytica. Conventional and real-time multiplex PCR performed on stool is the most  sensitive  and  preferred  method  for  distinguishing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Double-tap to edit"/>
          <p:cNvSpPr txBox="1"/>
          <p:nvPr>
            <p:ph type="ctrTitle"/>
          </p:nvPr>
        </p:nvSpPr>
        <p:spPr>
          <a:xfrm>
            <a:off x="3077046" y="-2808681"/>
            <a:ext cx="19621501" cy="3657601"/>
          </a:xfrm>
          <a:prstGeom prst="rect">
            <a:avLst/>
          </a:prstGeom>
        </p:spPr>
        <p:txBody>
          <a:bodyPr/>
          <a:lstStyle/>
          <a:p>
            <a:pPr/>
          </a:p>
        </p:txBody>
      </p:sp>
      <p:sp>
        <p:nvSpPr>
          <p:cNvPr id="142" name="Double-tap to edit"/>
          <p:cNvSpPr txBox="1"/>
          <p:nvPr>
            <p:ph type="subTitle" idx="1"/>
          </p:nvPr>
        </p:nvSpPr>
        <p:spPr>
          <a:xfrm>
            <a:off x="1439611" y="4024910"/>
            <a:ext cx="19621501" cy="7293573"/>
          </a:xfrm>
          <a:prstGeom prst="rect">
            <a:avLst/>
          </a:prstGeom>
        </p:spPr>
        <p:txBody>
          <a:bodyPr/>
          <a:lstStyle/>
          <a:p>
            <a:pPr/>
          </a:p>
        </p:txBody>
      </p:sp>
      <p:sp>
        <p:nvSpPr>
          <p:cNvPr id="143" name="E.histolytica from  nonpathogenic  E. dispar  and  E.  moshkovskii.  Different  multiplex formats have also been developed, including enteric pathogen panels with varying sensitivities and specificities. Isothermal nucleic acid methods using recombinase "/>
          <p:cNvSpPr txBox="1"/>
          <p:nvPr/>
        </p:nvSpPr>
        <p:spPr>
          <a:xfrm>
            <a:off x="2105792" y="5795742"/>
            <a:ext cx="20689501" cy="513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rtl="1">
              <a:defRPr>
                <a:solidFill>
                  <a:srgbClr val="000000"/>
                </a:solidFill>
              </a:defRPr>
            </a:lvl1pPr>
          </a:lstStyle>
          <a:p>
            <a:pPr/>
            <a:r>
              <a:t>E.histolytica from  nonpathogenic  E. dispar  and  E.  moshkovskii.  Different  multiplex formats have also been developed, including enteric pathogen panels with varying sensitivities and specificities. Isothermal nucleic acid methods using recombinase and loop-mediated amplification (LAMP) in point-of-care diagnostics are promising and will greatly facilitate treatment, especially in developing countries.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Double-tap to edit"/>
          <p:cNvSpPr txBox="1"/>
          <p:nvPr>
            <p:ph type="ctrTitle"/>
          </p:nvPr>
        </p:nvSpPr>
        <p:spPr>
          <a:xfrm>
            <a:off x="2387600" y="3568700"/>
            <a:ext cx="19621500" cy="3269787"/>
          </a:xfrm>
          <a:prstGeom prst="rect">
            <a:avLst/>
          </a:prstGeom>
        </p:spPr>
        <p:txBody>
          <a:bodyPr/>
          <a:lstStyle/>
          <a:p>
            <a:pPr/>
          </a:p>
        </p:txBody>
      </p:sp>
      <p:sp>
        <p:nvSpPr>
          <p:cNvPr id="146" name="Double-tap to edit"/>
          <p:cNvSpPr txBox="1"/>
          <p:nvPr>
            <p:ph type="subTitle" sz="half" idx="1"/>
          </p:nvPr>
        </p:nvSpPr>
        <p:spPr>
          <a:xfrm>
            <a:off x="2387600" y="5489983"/>
            <a:ext cx="19621500" cy="6259403"/>
          </a:xfrm>
          <a:prstGeom prst="rect">
            <a:avLst/>
          </a:prstGeom>
        </p:spPr>
        <p:txBody>
          <a:bodyPr/>
          <a:lstStyle/>
          <a:p>
            <a:pPr/>
          </a:p>
        </p:txBody>
      </p:sp>
      <p:sp>
        <p:nvSpPr>
          <p:cNvPr id="147" name="LABORATORY FINDINGS"/>
          <p:cNvSpPr txBox="1"/>
          <p:nvPr/>
        </p:nvSpPr>
        <p:spPr>
          <a:xfrm>
            <a:off x="6739095" y="1657782"/>
            <a:ext cx="9276532" cy="1104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rtl="1">
              <a:defRPr sz="6000">
                <a:solidFill>
                  <a:srgbClr val="B51A00"/>
                </a:solidFill>
              </a:defRPr>
            </a:lvl1pPr>
          </a:lstStyle>
          <a:p>
            <a:pPr/>
            <a:r>
              <a:t>LABORATORY FINDINGS</a:t>
            </a:r>
          </a:p>
        </p:txBody>
      </p:sp>
      <p:sp>
        <p:nvSpPr>
          <p:cNvPr id="148" name="Laboratory examination findings are often unremarkable in uncomplicated amebic colitis. Laboratory findings in amebic liver abscess are a slight leukocytosis, moderate anemia, high erythrocyte sedimentation rate, and elevations of hepatic enzyme (particu"/>
          <p:cNvSpPr txBox="1"/>
          <p:nvPr/>
        </p:nvSpPr>
        <p:spPr>
          <a:xfrm>
            <a:off x="2180707" y="3631272"/>
            <a:ext cx="20978732" cy="764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rtl="1">
              <a:defRPr>
                <a:solidFill>
                  <a:srgbClr val="000000"/>
                </a:solidFill>
              </a:defRPr>
            </a:lvl1pPr>
          </a:lstStyle>
          <a:p>
            <a:pPr/>
            <a:r>
              <a:t>Laboratory examination findings are often unremarkable in uncomplicated amebic colitis. Laboratory findings in amebic liver abscess are a slight leukocytosis, moderate anemia, high erythrocyte sedimentation rate, and elevations of hepatic enzyme (particularly alkaline phosphatase) levels.  Stool  examination  for  amebae  is  negative  in  more  than  half  of patients  with  documented  amebic  liver  abscess.  Ultrasonography,  CT,  or MRI can localize and delineate the size of the abscess cavity . T he  most  common  finding  is a  single  abscess in  the  right hepatic  lobe.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Double-tap to edit"/>
          <p:cNvSpPr txBox="1"/>
          <p:nvPr>
            <p:ph type="ctrTitle"/>
          </p:nvPr>
        </p:nvSpPr>
        <p:spPr>
          <a:prstGeom prst="rect">
            <a:avLst/>
          </a:prstGeom>
        </p:spPr>
        <p:txBody>
          <a:bodyPr/>
          <a:lstStyle/>
          <a:p>
            <a:pPr/>
          </a:p>
        </p:txBody>
      </p:sp>
      <p:sp>
        <p:nvSpPr>
          <p:cNvPr id="151" name="Double-tap to edit"/>
          <p:cNvSpPr txBox="1"/>
          <p:nvPr>
            <p:ph type="subTitle" idx="1"/>
          </p:nvPr>
        </p:nvSpPr>
        <p:spPr>
          <a:xfrm>
            <a:off x="2387600" y="3594005"/>
            <a:ext cx="19621500" cy="7896839"/>
          </a:xfrm>
          <a:prstGeom prst="rect">
            <a:avLst/>
          </a:prstGeom>
        </p:spPr>
        <p:txBody>
          <a:bodyPr/>
          <a:lstStyle/>
          <a:p>
            <a:pPr/>
          </a:p>
        </p:txBody>
      </p:sp>
      <p:sp>
        <p:nvSpPr>
          <p:cNvPr id="152" name="TREATMENT"/>
          <p:cNvSpPr txBox="1"/>
          <p:nvPr/>
        </p:nvSpPr>
        <p:spPr>
          <a:xfrm>
            <a:off x="9471673" y="2041902"/>
            <a:ext cx="4845547" cy="1104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B51A00"/>
                </a:solidFill>
              </a:defRPr>
            </a:lvl1pPr>
          </a:lstStyle>
          <a:p>
            <a:pPr/>
            <a:r>
              <a:t>TREATMENT</a:t>
            </a:r>
          </a:p>
        </p:txBody>
      </p:sp>
      <p:pic>
        <p:nvPicPr>
          <p:cNvPr id="153" name="1A071589-4F28-4FFB-B857-78B2CE19A535-L0-001.jpeg" descr="1A071589-4F28-4FFB-B857-78B2CE19A535-L0-001.jpeg"/>
          <p:cNvPicPr>
            <a:picLocks noChangeAspect="1"/>
          </p:cNvPicPr>
          <p:nvPr/>
        </p:nvPicPr>
        <p:blipFill>
          <a:blip r:embed="rId2">
            <a:extLst/>
          </a:blip>
          <a:stretch>
            <a:fillRect/>
          </a:stretch>
        </p:blipFill>
        <p:spPr>
          <a:xfrm>
            <a:off x="2207677" y="3594964"/>
            <a:ext cx="19968646" cy="734479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Chloroquine phosphate (Aralen)"/>
          <p:cNvSpPr txBox="1"/>
          <p:nvPr>
            <p:ph type="ctrTitle"/>
          </p:nvPr>
        </p:nvSpPr>
        <p:spPr>
          <a:xfrm>
            <a:off x="2381250" y="1241817"/>
            <a:ext cx="19621500" cy="1675443"/>
          </a:xfrm>
          <a:prstGeom prst="rect">
            <a:avLst/>
          </a:prstGeom>
        </p:spPr>
        <p:txBody>
          <a:bodyPr/>
          <a:lstStyle>
            <a:lvl1pPr>
              <a:defRPr spc="78" sz="7800">
                <a:solidFill>
                  <a:srgbClr val="B51A00"/>
                </a:solidFill>
              </a:defRPr>
            </a:lvl1pPr>
          </a:lstStyle>
          <a:p>
            <a:pPr/>
            <a:r>
              <a:t> Chloroquine phosphate (Aralen)</a:t>
            </a:r>
          </a:p>
        </p:txBody>
      </p:sp>
      <p:sp>
        <p:nvSpPr>
          <p:cNvPr id="156" name="Chloroquine phosphate inhibits growth by concentrating within acid vesicles of the parasite, thereby increasing the organism's internal pH. It also inhibits the organism's hemoglobin utilization and metabolism."/>
          <p:cNvSpPr txBox="1"/>
          <p:nvPr>
            <p:ph type="subTitle" idx="1"/>
          </p:nvPr>
        </p:nvSpPr>
        <p:spPr>
          <a:xfrm>
            <a:off x="1870515" y="3421644"/>
            <a:ext cx="19621501" cy="7552116"/>
          </a:xfrm>
          <a:prstGeom prst="rect">
            <a:avLst/>
          </a:prstGeom>
        </p:spPr>
        <p:txBody>
          <a:bodyPr/>
          <a:lstStyle>
            <a:lvl1pPr>
              <a:defRPr>
                <a:solidFill>
                  <a:srgbClr val="000000"/>
                </a:solidFill>
              </a:defRPr>
            </a:lvl1pPr>
          </a:lstStyle>
          <a:p>
            <a:pPr/>
            <a:r>
              <a:t>Chloroquine phosphate inhibits growth by concentrating within acid vesicles of the parasite, thereby increasing the organism's internal pH. It also inhibits the organism's hemoglobin utilization and metabolism.</a:t>
            </a:r>
          </a:p>
        </p:txBody>
      </p:sp>
      <p:sp>
        <p:nvSpPr>
          <p:cNvPr id="157" name="n vitro studies involving trophozoites of E histolytica demonstrate that chloroquine possesses amebicidal activity comparable to that of emetine. It is highly effective in treating amebic liver abscess when administered with emetine or dehydroemetine; ho"/>
          <p:cNvSpPr txBox="1"/>
          <p:nvPr/>
        </p:nvSpPr>
        <p:spPr>
          <a:xfrm>
            <a:off x="2260051" y="6293345"/>
            <a:ext cx="18842429" cy="680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000000"/>
                </a:solidFill>
              </a:defRPr>
            </a:lvl1pPr>
          </a:lstStyle>
          <a:p>
            <a:pPr/>
            <a:r>
              <a:t>n vitro studies involving trophozoites of E histolytica demonstrate that chloroquine possesses amebicidal activity comparable to that of emetine. It is highly effective in treating amebic liver abscess when administered with emetine or dehydroemetine; however, like emetine and dehydroemetine, it is not effective against luminal forms. Irreversible retinal damage does not occur with the dosage and treatment duration used for treatment of hepatic amebiasis.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satOff val="-3676"/>
              <a:lumOff val="-121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satOff val="-3676"/>
              <a:lumOff val="-121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